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slideLayout" Target="../slideLayouts/slideLayout4.xml"/><Relationship Id="rId1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Application Modernization in the Software Industry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Unlock Agility, Cost Savings, and Scalability with Modern Architectures and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972"/>
            <a:ext cx="8954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Your Next Steps Towards Modernization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0379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2740819" y="31578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0604" y="3937635"/>
            <a:ext cx="2911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Schedule a Discovery Call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428053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Let's discuss your specific modernization needs and challenges.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98031" y="3030379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7145060" y="31578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424845" y="3937635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Receive a Tailored Assessment Proposal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24845" y="4782383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We'll outline a comprehensive plan for your legacy applications.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02272" y="3030379"/>
            <a:ext cx="4234220" cy="680442"/>
          </a:xfrm>
          <a:prstGeom prst="roundRect">
            <a:avLst>
              <a:gd name="adj" fmla="val 480029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11549301" y="31578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9829086" y="3937635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Begin Your Modernization Journey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9086" y="4782383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Partner with us to transform your applications for the future.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998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Ready to unlock agility, cost savings, and scalability?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8130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Three-Phase Modernization Pipeline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691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Assess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Inventory legacy apps, map dependencies, identify bottlenecks.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91691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Modernize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&amp; apply “7 R” strategies (Replace, Rehost, etc.).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91691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Manage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 performance, security, costs &amp; continuously optimize.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7491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structured pipeline ensures a systematic approach to transforming your application landscape, minimizing risks and maximizing value.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744022"/>
            <a:ext cx="10543461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“7 R” Strategies for Application Modernization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2080141" y="188892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Replace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2711" y="2341602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Retire and replace with a new SaaS solution.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1341" y="2062043"/>
            <a:ext cx="4607719" cy="4607719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597" y="2701171"/>
            <a:ext cx="313253" cy="3915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3027" y="181701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Rehost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933027" y="2269688"/>
            <a:ext cx="396466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Lift-and-shift applications to the cloud.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41" y="2062043"/>
            <a:ext cx="4607719" cy="4607719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701" y="2733556"/>
            <a:ext cx="313253" cy="3915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3027" y="291869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Replatform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933027" y="3371374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Move to the cloud with minor optimizations.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341" y="2062043"/>
            <a:ext cx="4607719" cy="460771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592" y="3847624"/>
            <a:ext cx="313253" cy="39159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3027" y="4355425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Refactor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9933027" y="4808101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Rearchitect code to leverage cloud features.</a:t>
            </a:r>
            <a:endParaRPr lang="en-US" sz="16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341" y="2062043"/>
            <a:ext cx="4607719" cy="4607719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692" y="5204460"/>
            <a:ext cx="313253" cy="39159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933027" y="579215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Rearchitect</a:t>
            </a:r>
            <a:endParaRPr lang="en-US" sz="2050" dirty="0"/>
          </a:p>
        </p:txBody>
      </p:sp>
      <p:sp>
        <p:nvSpPr>
          <p:cNvPr id="20" name="Text 10"/>
          <p:cNvSpPr/>
          <p:nvPr/>
        </p:nvSpPr>
        <p:spPr>
          <a:xfrm>
            <a:off x="9933027" y="6244828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Modify code to adapt to a new architecture.</a:t>
            </a:r>
            <a:endParaRPr lang="en-US" sz="160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1341" y="2062043"/>
            <a:ext cx="4607719" cy="4607719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1009" y="5782270"/>
            <a:ext cx="313253" cy="391597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2080141" y="555259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Rebuild</a:t>
            </a:r>
            <a:endParaRPr lang="en-US" sz="2050" dirty="0"/>
          </a:p>
        </p:txBody>
      </p:sp>
      <p:sp>
        <p:nvSpPr>
          <p:cNvPr id="24" name="Text 12"/>
          <p:cNvSpPr/>
          <p:nvPr/>
        </p:nvSpPr>
        <p:spPr>
          <a:xfrm>
            <a:off x="732711" y="6005274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Completely re-write the application from scratch.</a:t>
            </a:r>
            <a:endParaRPr lang="en-US" sz="1600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1341" y="2062043"/>
            <a:ext cx="4607719" cy="4607719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4663" y="5146000"/>
            <a:ext cx="313253" cy="391597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2080141" y="3637002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Retire</a:t>
            </a:r>
            <a:endParaRPr lang="en-US" sz="2050" dirty="0"/>
          </a:p>
        </p:txBody>
      </p:sp>
      <p:sp>
        <p:nvSpPr>
          <p:cNvPr id="28" name="Text 14"/>
          <p:cNvSpPr/>
          <p:nvPr/>
        </p:nvSpPr>
        <p:spPr>
          <a:xfrm>
            <a:off x="732711" y="4089678"/>
            <a:ext cx="396466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Decommission applications no longer needed.</a:t>
            </a:r>
            <a:endParaRPr lang="en-US" sz="1600" dirty="0"/>
          </a:p>
        </p:txBody>
      </p:sp>
      <p:pic>
        <p:nvPicPr>
          <p:cNvPr id="2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1341" y="2062043"/>
            <a:ext cx="4607719" cy="4607719"/>
          </a:xfrm>
          <a:prstGeom prst="rect">
            <a:avLst/>
          </a:prstGeom>
        </p:spPr>
      </p:pic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4985" y="3774758"/>
            <a:ext cx="313253" cy="391597"/>
          </a:xfrm>
          <a:prstGeom prst="rect">
            <a:avLst/>
          </a:prstGeom>
        </p:spPr>
      </p:pic>
      <p:sp>
        <p:nvSpPr>
          <p:cNvPr id="31" name="Text 15"/>
          <p:cNvSpPr/>
          <p:nvPr/>
        </p:nvSpPr>
        <p:spPr>
          <a:xfrm>
            <a:off x="732711" y="7150418"/>
            <a:ext cx="13164979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Choosing the right strategy is crucial for a cost-effective and impactful modernization journey.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395"/>
            <a:ext cx="11371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Cloud-Native Technologies Powering Modern Apps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68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Enables scalability, agility, and reduced operational overhead.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485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Microservices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9573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Decompose applications into small, independent services.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65485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Containers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99573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Package applications with all dependencies for consistent deployment.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8851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Serverless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62940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Run code without provisioning or managing servers.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288518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API-First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62940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 applications around accessible and well-documented APIs.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5961698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Best Practices to Ensure Success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68" y="1514713"/>
            <a:ext cx="6474023" cy="64740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0228" y="1474589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legacy assessment &amp; prioritization to understand current state.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0228" y="2107168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Align roadmap with business KPIs &amp; goals for measurable impact.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0228" y="2454593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Incremental delivery with DevOps &amp; CI/CD pipelines for continuous improvement.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0228" y="3087172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Strong governance, security, and compliance to mitigate risks.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Adhering to these practices will pave the way for a smooth and effective modernization journey.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992"/>
            <a:ext cx="93114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Metrics Before &amp; After Modernization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28399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3601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57972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8988" y="2579727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Before Modernization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606" y="257972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After Modernization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23004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Deployment Frequency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88988" y="3230047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Monthly/Quarterly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48606" y="323004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Daily/Hourly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38803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Mean Time to Recovery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288988" y="3880366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Hours/Days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606" y="388036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Minutes/Seconds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53068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Infrastructure Cost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8988" y="4530685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48606" y="453068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Reduced (cloud autoscaling)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18100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Application Uptime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8988" y="5181005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99%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848606" y="518100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99.9%+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6876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343" y="583132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Feature Lead Time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8988" y="583132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Months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606" y="583132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Weeks/Days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6007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metrics demonstrate the tangible improvements and business value gained from modernization efforts.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9705380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Unlock the Full Potential of Your Applications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3218259" y="1710214"/>
            <a:ext cx="1638776" cy="1251347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3884890" y="2145030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074206" y="192738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Thorough Assessment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5074206" y="2396966"/>
            <a:ext cx="353865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 your current landscape.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4965621" y="2946321"/>
            <a:ext cx="8796099" cy="15240"/>
          </a:xfrm>
          <a:prstGeom prst="roundRect">
            <a:avLst>
              <a:gd name="adj" fmla="val 213755"/>
            </a:avLst>
          </a:prstGeom>
          <a:solidFill>
            <a:srgbClr val="575757"/>
          </a:solidFill>
          <a:ln/>
        </p:spPr>
      </p:sp>
      <p:sp>
        <p:nvSpPr>
          <p:cNvPr id="8" name="Shape 6"/>
          <p:cNvSpPr/>
          <p:nvPr/>
        </p:nvSpPr>
        <p:spPr>
          <a:xfrm>
            <a:off x="2398871" y="3070146"/>
            <a:ext cx="3277553" cy="1251347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9" name="Text 7"/>
          <p:cNvSpPr/>
          <p:nvPr/>
        </p:nvSpPr>
        <p:spPr>
          <a:xfrm>
            <a:off x="3884890" y="3504962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893594" y="328731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Strategic R Selection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893594" y="3756898"/>
            <a:ext cx="367784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the right modernization path.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785009" y="4306253"/>
            <a:ext cx="7976711" cy="15240"/>
          </a:xfrm>
          <a:prstGeom prst="roundRect">
            <a:avLst>
              <a:gd name="adj" fmla="val 213755"/>
            </a:avLst>
          </a:prstGeom>
          <a:solidFill>
            <a:srgbClr val="575757"/>
          </a:solidFill>
          <a:ln/>
        </p:spPr>
      </p:sp>
      <p:sp>
        <p:nvSpPr>
          <p:cNvPr id="13" name="Shape 11"/>
          <p:cNvSpPr/>
          <p:nvPr/>
        </p:nvSpPr>
        <p:spPr>
          <a:xfrm>
            <a:off x="1579483" y="4430078"/>
            <a:ext cx="4916329" cy="1251347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3884890" y="4864894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6712982" y="4647248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Cloud-Native Adoption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6712982" y="5116830"/>
            <a:ext cx="306776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Embrace modern architectures.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6604397" y="5666184"/>
            <a:ext cx="7157323" cy="15240"/>
          </a:xfrm>
          <a:prstGeom prst="roundRect">
            <a:avLst>
              <a:gd name="adj" fmla="val 213755"/>
            </a:avLst>
          </a:prstGeom>
          <a:solidFill>
            <a:srgbClr val="575757"/>
          </a:solidFill>
          <a:ln/>
        </p:spPr>
      </p:sp>
      <p:sp>
        <p:nvSpPr>
          <p:cNvPr id="18" name="Shape 16"/>
          <p:cNvSpPr/>
          <p:nvPr/>
        </p:nvSpPr>
        <p:spPr>
          <a:xfrm>
            <a:off x="760095" y="5790009"/>
            <a:ext cx="6555105" cy="1251347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9" name="Text 17"/>
          <p:cNvSpPr/>
          <p:nvPr/>
        </p:nvSpPr>
        <p:spPr>
          <a:xfrm>
            <a:off x="3884890" y="6224826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7532370" y="6007179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Continuous Optimization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32370" y="6476762"/>
            <a:ext cx="301418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 and refine for impact.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60095" y="728567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Modernization is a journey of continuous improvement, not a one-time event.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87231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Overcoming Modernization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2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Proactive strategies to navigate common hurdles: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6075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16075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Legacy Data Migration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0846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robust data migration strategies and tools to ensure integrity and minimize downtime.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6075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16075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Skill Gap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90846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 in upskilling existing teams and strategic hiring for new cloud-native expertise.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Cost Management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FinOps practices and detailed cost monitoring to optimize cloud spend.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2936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Organizational Resistance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Foster a culture of change and provide clear communication on the benefits of modernization.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8865275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Future of Application Modernization: AI-Driven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768" y="1514713"/>
            <a:ext cx="6474023" cy="64740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0228" y="1474589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Artificial Intelligence is rapidly transforming application modernization, offering unprecedented opportunities for efficiency and innovation.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0228" y="2205276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Automated Code Refactoring: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AI-powered tools can analyze legacy code and suggest refactoring improvements, accelerating the modernization process.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0228" y="2837855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Predictive Maintenance: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AI monitors application performance and predicts potential issues before they impact users, reducing downtime.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0228" y="3470434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Intelligent Resource Optimization: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Machine learning algorithms dynamically adjust cloud resources, leading to significant cost savings.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0228" y="4103013"/>
            <a:ext cx="647402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Enhanced Security: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AI-driven security systems identify and mitigate threats in real-time within modernized applications.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Embracing AI will be key to staying competitive in the evolving software landscape.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2025-07-26T08:52:40Z</dcterms:created>
  <dcterms:modified xsi:type="dcterms:W3CDTF">2025-07-26T08:52:40Z</dcterms:modified>
</cp:coreProperties>
</file>